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5" r:id="rId4"/>
    <p:sldId id="258" r:id="rId5"/>
    <p:sldId id="259" r:id="rId6"/>
    <p:sldId id="266" r:id="rId7"/>
    <p:sldId id="272" r:id="rId8"/>
    <p:sldId id="260" r:id="rId9"/>
    <p:sldId id="273" r:id="rId10"/>
    <p:sldId id="274" r:id="rId11"/>
    <p:sldId id="270" r:id="rId12"/>
    <p:sldId id="275" r:id="rId13"/>
    <p:sldId id="276" r:id="rId14"/>
    <p:sldId id="277" r:id="rId15"/>
    <p:sldId id="278" r:id="rId16"/>
    <p:sldId id="279" r:id="rId17"/>
    <p:sldId id="280" r:id="rId18"/>
    <p:sldId id="264" r:id="rId19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3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0AB298-7C7D-4539-A8DA-6BF598A960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C968D-8C20-4A00-ABF2-75DA766D18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EBC88-4773-4998-B129-531AAC820ABB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8CBCE-3B58-4F6E-98E1-CB40D8D621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1CEC0-A88F-4B38-BCBB-6B3796642B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0656D-BD38-4F8D-A570-792AFE363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68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3021738" cy="55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49467" y="1"/>
            <a:ext cx="3021738" cy="55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8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95263" y="827088"/>
            <a:ext cx="7362826" cy="41417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8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6966" y="5246620"/>
            <a:ext cx="5578833" cy="496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10488098"/>
            <a:ext cx="3021738" cy="55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49467" y="10488098"/>
            <a:ext cx="3021738" cy="55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5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5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3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5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6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6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6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69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0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2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7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3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3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7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8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8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47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4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65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3C67B-14DF-4D47-8026-F1AA721547C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2CD83-3B43-4F14-AC2D-9739AEBB23C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Rectangle 4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87" name="TextBox 5"/>
          <p:cNvSpPr txBox="1"/>
          <p:nvPr/>
        </p:nvSpPr>
        <p:spPr>
          <a:xfrm>
            <a:off x="936770" y="812250"/>
            <a:ext cx="10640037" cy="8309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0A193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 analysis using Battery Thermal Management System (BTMS) for Lithium ion battery module used in Electronic Vehicles using Ansys Fluent</a:t>
            </a:r>
          </a:p>
        </p:txBody>
      </p:sp>
      <p:grpSp>
        <p:nvGrpSpPr>
          <p:cNvPr id="24" name="Group 21"/>
          <p:cNvGrpSpPr/>
          <p:nvPr/>
        </p:nvGrpSpPr>
        <p:grpSpPr>
          <a:xfrm>
            <a:off x="0" y="1828368"/>
            <a:ext cx="12192000" cy="1063439"/>
            <a:chOff x="0" y="2129993"/>
            <a:chExt cx="12192000" cy="106343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48588" name="Rectangle 8"/>
            <p:cNvSpPr/>
            <p:nvPr/>
          </p:nvSpPr>
          <p:spPr>
            <a:xfrm>
              <a:off x="0" y="2129993"/>
              <a:ext cx="12192000" cy="10634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589" name="TextBox 9"/>
            <p:cNvSpPr txBox="1"/>
            <p:nvPr/>
          </p:nvSpPr>
          <p:spPr>
            <a:xfrm>
              <a:off x="3857624" y="2206194"/>
              <a:ext cx="556113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vi-V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DOAN QUANG BAO PHUC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vi-V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202450938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048590" name="TextBox 10"/>
            <p:cNvSpPr txBox="1"/>
            <p:nvPr/>
          </p:nvSpPr>
          <p:spPr>
            <a:xfrm>
              <a:off x="3000603" y="2703401"/>
              <a:ext cx="7529929" cy="4470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Department of Energy Storage Conversion Engineering</a:t>
              </a:r>
            </a:p>
          </p:txBody>
        </p:sp>
      </p:grpSp>
      <p:sp>
        <p:nvSpPr>
          <p:cNvPr id="1048591" name="TextBox 20"/>
          <p:cNvSpPr txBox="1"/>
          <p:nvPr/>
        </p:nvSpPr>
        <p:spPr>
          <a:xfrm>
            <a:off x="8959076" y="6488668"/>
            <a:ext cx="314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Date: 2024-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2" name="TextBox 1"/>
          <p:cNvSpPr txBox="1"/>
          <p:nvPr/>
        </p:nvSpPr>
        <p:spPr>
          <a:xfrm>
            <a:off x="117446" y="-42990"/>
            <a:ext cx="12074554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Fluid</a:t>
            </a: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15DC52-CE7E-4F44-8140-E26559D913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D60121A-2447-4E91-A0B0-FAB7658EE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830" y="3209488"/>
            <a:ext cx="7620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3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9" name="TextBox 22"/>
          <p:cNvSpPr txBox="1"/>
          <p:nvPr/>
        </p:nvSpPr>
        <p:spPr>
          <a:xfrm>
            <a:off x="276223" y="72520"/>
            <a:ext cx="8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0A1931"/>
                </a:solidFill>
                <a:effectLst/>
                <a:latin typeface="Poppins" panose="00000500000000000000" pitchFamily="2" charset="0"/>
              </a:rPr>
              <a:t>SOLVER</a:t>
            </a:r>
            <a:r>
              <a:rPr lang="en-US" altLang="ko-KR" sz="2800" b="0" i="0" dirty="0">
                <a:solidFill>
                  <a:srgbClr val="0A1931"/>
                </a:solidFill>
                <a:effectLst/>
                <a:latin typeface="Poppins" panose="00000500000000000000" pitchFamily="2" charset="0"/>
              </a:rPr>
              <a:t> 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ADDBB-714B-4550-B23E-FE933C5D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6" y="977199"/>
            <a:ext cx="8970028" cy="42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4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3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9" name="TextBox 22"/>
          <p:cNvSpPr txBox="1"/>
          <p:nvPr/>
        </p:nvSpPr>
        <p:spPr>
          <a:xfrm>
            <a:off x="276223" y="72520"/>
            <a:ext cx="8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MODELING EXAMPLES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7477A-0528-4D1F-B473-C5AA228F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29" y="850090"/>
            <a:ext cx="4444870" cy="3314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36147-3E2F-4FA7-A32D-014664A6D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28"/>
          <a:stretch/>
        </p:blipFill>
        <p:spPr>
          <a:xfrm>
            <a:off x="4798502" y="668260"/>
            <a:ext cx="7461196" cy="469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3C7B2F-2F48-4B72-AE8D-38BA9B251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84" y="5085762"/>
            <a:ext cx="2191056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7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3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9" name="TextBox 22"/>
          <p:cNvSpPr txBox="1"/>
          <p:nvPr/>
        </p:nvSpPr>
        <p:spPr>
          <a:xfrm>
            <a:off x="276223" y="72520"/>
            <a:ext cx="8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D6B44-50B8-4394-AD07-04CB04DC4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4" t="14837" r="25340" b="17425"/>
          <a:stretch/>
        </p:blipFill>
        <p:spPr>
          <a:xfrm>
            <a:off x="11130838" y="0"/>
            <a:ext cx="1061162" cy="974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48290-99A9-4EC0-8D8E-D796024A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9" y="654341"/>
            <a:ext cx="5495268" cy="4618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4E3A5-9675-49E5-8DEB-CF372DA8F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912" y="974014"/>
            <a:ext cx="5019099" cy="45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80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3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9" name="TextBox 22"/>
          <p:cNvSpPr txBox="1"/>
          <p:nvPr/>
        </p:nvSpPr>
        <p:spPr>
          <a:xfrm>
            <a:off x="276223" y="72520"/>
            <a:ext cx="8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D6B44-50B8-4394-AD07-04CB04DC4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4" t="14837" r="25340" b="17425"/>
          <a:stretch/>
        </p:blipFill>
        <p:spPr>
          <a:xfrm>
            <a:off x="11130838" y="0"/>
            <a:ext cx="1061162" cy="974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BC9F7A-07E2-4E25-AB1A-EA84BA00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02" y="1570577"/>
            <a:ext cx="6061583" cy="3716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85BE2A-AC26-46A4-A2CB-B4F4F004C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38" y="759469"/>
            <a:ext cx="5221433" cy="53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1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F3D8-7254-4A01-B58D-85B51FA1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2B76E-5596-4FF4-AD8B-C1A14950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1B4F6-824E-4499-8EE4-D517DFAE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2" y="229798"/>
            <a:ext cx="4986784" cy="2578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A4A14-BB37-43A5-95E5-2269C6892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84" y="229798"/>
            <a:ext cx="5450062" cy="2640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95E55-DDCD-4CCE-A8D9-952672C39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704" y="3271706"/>
            <a:ext cx="5912096" cy="29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C2E1-2019-4DBA-A4C1-47178392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FC66-E0A5-4B55-B680-B95450771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BEAE8-048D-4E4A-8781-C50299F7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19" y="137559"/>
            <a:ext cx="4355296" cy="3124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9C439-A1D1-485C-83F0-597DE0A4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59" y="128491"/>
            <a:ext cx="4874483" cy="3124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535E49-CAD4-40F4-BD4B-71A1F4240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1" y="3261952"/>
            <a:ext cx="4355296" cy="2752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DE814-7BD3-4220-B774-D9E75CD81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759" y="3252884"/>
            <a:ext cx="4789700" cy="31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1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9D51B1-29EF-4F8A-92BF-73E7B50C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923" y="3101574"/>
            <a:ext cx="4782249" cy="3538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3029E-E5CE-43BB-88BF-DC35E94C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3" y="134224"/>
            <a:ext cx="4053309" cy="2097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0A5C09-B884-4FB5-A1CD-2954FA539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76" y="2448024"/>
            <a:ext cx="4782249" cy="10955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353-9DBC-4440-949E-E17B59103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6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6B740-3E41-4FD5-868A-784D1A75F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24" y="211663"/>
            <a:ext cx="5456237" cy="2337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C4CA5-68E9-4489-8636-74CE6141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647" y="85828"/>
            <a:ext cx="4465582" cy="32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67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4"/>
          <p:cNvGrpSpPr/>
          <p:nvPr/>
        </p:nvGrpSpPr>
        <p:grpSpPr>
          <a:xfrm>
            <a:off x="373264" y="654341"/>
            <a:ext cx="11186268" cy="5608127"/>
            <a:chOff x="373264" y="654341"/>
            <a:chExt cx="11186268" cy="5608127"/>
          </a:xfrm>
        </p:grpSpPr>
        <p:sp>
          <p:nvSpPr>
            <p:cNvPr id="1048630" name="TextBox 1"/>
            <p:cNvSpPr txBox="1"/>
            <p:nvPr/>
          </p:nvSpPr>
          <p:spPr>
            <a:xfrm>
              <a:off x="373264" y="654341"/>
              <a:ext cx="7879081" cy="336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b="1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</a:t>
              </a:r>
            </a:p>
          </p:txBody>
        </p:sp>
        <p:sp>
          <p:nvSpPr>
            <p:cNvPr id="1048631" name="Rectangle 2"/>
            <p:cNvSpPr/>
            <p:nvPr/>
          </p:nvSpPr>
          <p:spPr>
            <a:xfrm>
              <a:off x="7088467" y="3186527"/>
              <a:ext cx="4471065" cy="30759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0" b="1" dirty="0"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Rectangle 10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595" name="TextBox 3"/>
          <p:cNvSpPr txBox="1"/>
          <p:nvPr/>
        </p:nvSpPr>
        <p:spPr>
          <a:xfrm>
            <a:off x="304226" y="57150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B0B9F-AE7C-42E1-9A5D-B123EF6AC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0" b="14529"/>
          <a:stretch/>
        </p:blipFill>
        <p:spPr>
          <a:xfrm>
            <a:off x="-90056" y="759728"/>
            <a:ext cx="7782761" cy="1531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76098-1ACC-41BC-B7F6-AB0EF74BF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85" b="4835"/>
          <a:stretch/>
        </p:blipFill>
        <p:spPr>
          <a:xfrm>
            <a:off x="428068" y="2449584"/>
            <a:ext cx="7264637" cy="4113626"/>
          </a:xfrm>
          <a:prstGeom prst="rect">
            <a:avLst/>
          </a:prstGeom>
        </p:spPr>
      </p:pic>
      <p:pic>
        <p:nvPicPr>
          <p:cNvPr id="2050" name="Picture 2" descr="Understanding The 18650 Battery: Everything You Need To Know">
            <a:extLst>
              <a:ext uri="{FF2B5EF4-FFF2-40B4-BE49-F238E27FC236}">
                <a16:creationId xmlns:a16="http://schemas.microsoft.com/office/drawing/2014/main" id="{956A784B-D261-4736-AD6D-FC59474A5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64"/>
          <a:stretch/>
        </p:blipFill>
        <p:spPr bwMode="auto">
          <a:xfrm>
            <a:off x="8735293" y="759728"/>
            <a:ext cx="2075138" cy="286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rstanding The 18650 Battery: Everything You Need To Know">
            <a:extLst>
              <a:ext uri="{FF2B5EF4-FFF2-40B4-BE49-F238E27FC236}">
                <a16:creationId xmlns:a16="http://schemas.microsoft.com/office/drawing/2014/main" id="{38B65E8A-1B57-4648-B009-575F8FDA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6"/>
          <a:stretch/>
        </p:blipFill>
        <p:spPr bwMode="auto">
          <a:xfrm>
            <a:off x="8649833" y="3827136"/>
            <a:ext cx="2606467" cy="289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Rectangle 10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595" name="TextBox 3"/>
          <p:cNvSpPr txBox="1"/>
          <p:nvPr/>
        </p:nvSpPr>
        <p:spPr>
          <a:xfrm>
            <a:off x="304226" y="57150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06ACA-0C17-4442-9A85-29FB20A8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" y="866188"/>
            <a:ext cx="6012111" cy="5125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D6DF2-FBA0-4B1F-BEEA-2CA91C1E0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69" y="1298009"/>
            <a:ext cx="5201376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3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Rectangle 3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0160F-CDE9-42F5-9C6A-8C9AD2B68BC9}"/>
              </a:ext>
            </a:extLst>
          </p:cNvPr>
          <p:cNvSpPr txBox="1"/>
          <p:nvPr/>
        </p:nvSpPr>
        <p:spPr>
          <a:xfrm>
            <a:off x="176169" y="-314029"/>
            <a:ext cx="8296712" cy="984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vi-VN" altLang="ko-KR" sz="2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vi-VN" altLang="ko-KR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sz="28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endParaRPr lang="vi-VN" altLang="ko-KR" sz="28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03B6F-9C2C-40CA-8432-45DFA8D9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" t="352" r="2809" b="9144"/>
          <a:stretch/>
        </p:blipFill>
        <p:spPr>
          <a:xfrm>
            <a:off x="110872" y="808980"/>
            <a:ext cx="7380497" cy="4317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7DBB-4930-456C-B75B-50A869CF1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3" t="8267" b="12799"/>
          <a:stretch/>
        </p:blipFill>
        <p:spPr>
          <a:xfrm>
            <a:off x="6793907" y="1213502"/>
            <a:ext cx="4606856" cy="2340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1E3D6D-DB84-4165-AC15-809B6041E6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76"/>
          <a:stretch/>
        </p:blipFill>
        <p:spPr>
          <a:xfrm>
            <a:off x="7664344" y="3743070"/>
            <a:ext cx="3234686" cy="2767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9157C8-A5E9-4366-9B07-CB9138E07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413" y="5126678"/>
            <a:ext cx="2803182" cy="15202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564C23-5E49-4052-A1B1-32ECE24EF838}"/>
              </a:ext>
            </a:extLst>
          </p:cNvPr>
          <p:cNvSpPr txBox="1"/>
          <p:nvPr/>
        </p:nvSpPr>
        <p:spPr>
          <a:xfrm>
            <a:off x="3572142" y="6110243"/>
            <a:ext cx="2523858" cy="369332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angle 3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2" name="TextBox 22"/>
          <p:cNvSpPr txBox="1"/>
          <p:nvPr/>
        </p:nvSpPr>
        <p:spPr>
          <a:xfrm>
            <a:off x="162490" y="65560"/>
            <a:ext cx="582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1F551-4030-43B7-A19B-C973FD193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0" y="869608"/>
            <a:ext cx="5844027" cy="296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9FE32-3FAF-48E5-8FE2-6E85B789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485" y="869608"/>
            <a:ext cx="5080467" cy="24005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9652BA-C00C-46AA-95F2-B2D3F2F51515}"/>
              </a:ext>
            </a:extLst>
          </p:cNvPr>
          <p:cNvGrpSpPr/>
          <p:nvPr/>
        </p:nvGrpSpPr>
        <p:grpSpPr>
          <a:xfrm>
            <a:off x="466988" y="3356061"/>
            <a:ext cx="4296151" cy="3501939"/>
            <a:chOff x="861271" y="3362353"/>
            <a:chExt cx="4296151" cy="35019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C75C13-550B-4B3B-AD68-4E864791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271" y="3362353"/>
              <a:ext cx="4296151" cy="350193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85338F-5915-408C-95AE-68B4FBD6D79C}"/>
                </a:ext>
              </a:extLst>
            </p:cNvPr>
            <p:cNvSpPr/>
            <p:nvPr/>
          </p:nvSpPr>
          <p:spPr>
            <a:xfrm>
              <a:off x="861271" y="3394993"/>
              <a:ext cx="285226" cy="39428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F7A50-0D80-4497-B0A0-35E0DA8A98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320"/>
          <a:stretch/>
        </p:blipFill>
        <p:spPr>
          <a:xfrm>
            <a:off x="5202917" y="3388701"/>
            <a:ext cx="6282664" cy="86960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E98F7F-8235-4D49-9B2B-3C19566C7337}"/>
              </a:ext>
            </a:extLst>
          </p:cNvPr>
          <p:cNvSpPr/>
          <p:nvPr/>
        </p:nvSpPr>
        <p:spPr>
          <a:xfrm>
            <a:off x="5352176" y="3489821"/>
            <a:ext cx="352337" cy="4169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E751D2A8-66C2-42A7-A0F8-4BC3FEFFBA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1C6ACA4-5F4B-4A79-9800-D6556AA0F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t="9861" r="24972" b="7144"/>
          <a:stretch/>
        </p:blipFill>
        <p:spPr bwMode="auto">
          <a:xfrm>
            <a:off x="7525774" y="4258309"/>
            <a:ext cx="2023998" cy="259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angle 3"/>
          <p:cNvSpPr/>
          <p:nvPr/>
        </p:nvSpPr>
        <p:spPr>
          <a:xfrm>
            <a:off x="0" y="0"/>
            <a:ext cx="12192000" cy="6627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2" name="TextBox 22"/>
          <p:cNvSpPr txBox="1"/>
          <p:nvPr/>
        </p:nvSpPr>
        <p:spPr>
          <a:xfrm>
            <a:off x="180975" y="65560"/>
            <a:ext cx="582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BDEE50-9D72-4024-9EB2-C42DB104D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4" t="14837" r="25340" b="17425"/>
          <a:stretch/>
        </p:blipFill>
        <p:spPr>
          <a:xfrm>
            <a:off x="11130838" y="23092"/>
            <a:ext cx="1061162" cy="974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4B27E-AE40-4E31-8D96-98F53430A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09" y="997106"/>
            <a:ext cx="5401805" cy="447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95F7E-7276-4458-9338-8618278F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094" y="1062666"/>
            <a:ext cx="533474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4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angle 3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2" name="TextBox 22"/>
          <p:cNvSpPr txBox="1"/>
          <p:nvPr/>
        </p:nvSpPr>
        <p:spPr>
          <a:xfrm>
            <a:off x="180975" y="65560"/>
            <a:ext cx="582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4DC8F-60E7-4DA0-ACFB-12641B1A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66" y="880843"/>
            <a:ext cx="6041055" cy="3941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7EC35B-05B7-4150-965B-F4C68C1C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39" y="880843"/>
            <a:ext cx="5108895" cy="45519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5319FD-0665-4A8D-B834-053F10B15970}"/>
              </a:ext>
            </a:extLst>
          </p:cNvPr>
          <p:cNvSpPr/>
          <p:nvPr/>
        </p:nvSpPr>
        <p:spPr>
          <a:xfrm>
            <a:off x="6895750" y="1249960"/>
            <a:ext cx="1098958" cy="86406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32BB6D-5B7F-4612-BE42-697E71C53901}"/>
              </a:ext>
            </a:extLst>
          </p:cNvPr>
          <p:cNvSpPr/>
          <p:nvPr/>
        </p:nvSpPr>
        <p:spPr>
          <a:xfrm>
            <a:off x="6895750" y="2751588"/>
            <a:ext cx="4840448" cy="52011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8C853D-B8E2-45FC-89EA-9F1AC8031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66" y="5048660"/>
            <a:ext cx="2953162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6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3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9" name="TextBox 22"/>
          <p:cNvSpPr txBox="1"/>
          <p:nvPr/>
        </p:nvSpPr>
        <p:spPr>
          <a:xfrm>
            <a:off x="276223" y="72520"/>
            <a:ext cx="8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0A1931"/>
                </a:solidFill>
                <a:effectLst/>
                <a:latin typeface="Poppins" panose="00000500000000000000" pitchFamily="2" charset="0"/>
              </a:rPr>
              <a:t>SOLVER</a:t>
            </a:r>
            <a:r>
              <a:rPr lang="en-US" altLang="ko-KR" sz="2800" b="0" i="0" dirty="0">
                <a:solidFill>
                  <a:srgbClr val="0A1931"/>
                </a:solidFill>
                <a:effectLst/>
                <a:latin typeface="Poppins" panose="00000500000000000000" pitchFamily="2" charset="0"/>
              </a:rPr>
              <a:t> 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27CE0-9962-42C5-9411-CFCE89F7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1626385"/>
            <a:ext cx="9328557" cy="4632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CE7A6-A5C0-45BF-800C-3B5912603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4" t="14837" r="25340" b="17425"/>
          <a:stretch/>
        </p:blipFill>
        <p:spPr>
          <a:xfrm>
            <a:off x="11130838" y="0"/>
            <a:ext cx="1061162" cy="974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3"/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09" name="TextBox 22"/>
          <p:cNvSpPr txBox="1"/>
          <p:nvPr/>
        </p:nvSpPr>
        <p:spPr>
          <a:xfrm>
            <a:off x="276223" y="72520"/>
            <a:ext cx="836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0A1931"/>
                </a:solidFill>
                <a:effectLst/>
                <a:latin typeface="Poppins" panose="00000500000000000000" pitchFamily="2" charset="0"/>
              </a:rPr>
              <a:t>SOLVER</a:t>
            </a:r>
            <a:r>
              <a:rPr lang="en-US" altLang="ko-KR" sz="2800" b="0" i="0" dirty="0">
                <a:solidFill>
                  <a:srgbClr val="0A1931"/>
                </a:solidFill>
                <a:effectLst/>
                <a:latin typeface="Poppins" panose="00000500000000000000" pitchFamily="2" charset="0"/>
              </a:rPr>
              <a:t> 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ADDBB-714B-4550-B23E-FE933C5D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6" y="977199"/>
            <a:ext cx="8970028" cy="42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13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62</Words>
  <Application>Microsoft Office PowerPoint</Application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Kaviyarasu D</dc:creator>
  <cp:lastModifiedBy>Yahya</cp:lastModifiedBy>
  <cp:revision>31</cp:revision>
  <cp:lastPrinted>2024-11-01T05:10:48Z</cp:lastPrinted>
  <dcterms:created xsi:type="dcterms:W3CDTF">2024-09-23T07:44:56Z</dcterms:created>
  <dcterms:modified xsi:type="dcterms:W3CDTF">2024-12-05T05:23:43Z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f0eff93bc6284f1aa51d68b1b33e348b</vt:lpwstr>
  </property>
</Properties>
</file>